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5" r:id="rId1"/>
    <p:sldMasterId id="2147483784" r:id="rId2"/>
  </p:sldMasterIdLst>
  <p:sldIdLst>
    <p:sldId id="347" r:id="rId3"/>
    <p:sldId id="348" r:id="rId4"/>
    <p:sldId id="349" r:id="rId5"/>
    <p:sldId id="350" r:id="rId6"/>
    <p:sldId id="354" r:id="rId7"/>
    <p:sldId id="351" r:id="rId8"/>
    <p:sldId id="352" r:id="rId9"/>
    <p:sldId id="355" r:id="rId10"/>
    <p:sldId id="356" r:id="rId11"/>
    <p:sldId id="311" r:id="rId12"/>
    <p:sldId id="333" r:id="rId13"/>
    <p:sldId id="331" r:id="rId14"/>
    <p:sldId id="329" r:id="rId15"/>
    <p:sldId id="328" r:id="rId16"/>
    <p:sldId id="359" r:id="rId17"/>
    <p:sldId id="357" r:id="rId18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373115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51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7DD8-96D2-A68B-9C4B-60DE33056A35}" type="slidenum"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0EF2-BCD2-A6F8-9C4B-4AAD40056A1F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946-08D2-A6AF-9C4B-FEFA17056AAB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9Ij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4052-1CD2-A6B6-9C4B-EAE30E056ABF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7D87D22-166E-4363-B984-82CA76835DA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8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8AF2868-1C5E-49A2-98F3-8284678193E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01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6A40893-D25F-4244-94F7-06F5EE70145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7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08FB62F-769E-4ADC-A374-B9BD8D86CC6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5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486AC69-1A0A-4D83-83FF-89CD29765C18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95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AF701C8-2413-43DB-99BF-818D95131D2A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289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E80E89E-1C6D-43F1-AB94-38AF66B27AA9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8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074F-01D2-A6F1-9C4B-F7A449056AA2}" type="slidenum"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5AF5E95-ABF0-4EE4-B484-E8B4136A41F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7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C760AFD-7452-427C-A213-4752DB8BDC6F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5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7A6AA45-3873-4C5E-BD0F-7511D22ABFF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96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DACBD4-56E7-484F-A2EB-609BA1B7D31E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98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60C6675-E882-4401-80F4-48C8A6626FF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3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D6FCAEA-C988-484B-B709-F0607FD0A80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72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882877F-9706-450F-91FF-13045A1EB49D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4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zBD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3BC-F2D2-A6E5-9C4B-04B05D056A51}" type="slidenum"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72BE-F0D2-A684-9C4B-06D13C056A53}" type="slidenum"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1BD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3657-19D2-A6C0-9C4B-EF9578056ABA}" type="slidenum">
              <a:t>‹#›</a:t>
            </a:fld>
            <a:endParaRPr/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68C0-8ED2-A69E-9C4B-78CB26056A2D}" type="slidenum"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JzbU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FBRU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D6E-20D2-A6AB-9C4B-D6FE13056A83}" type="slidenum"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8AA-E4D2-A6EE-9C4B-12BB56056A47}" type="slidenum">
              <a:t>‹#›</a:t>
            </a:fld>
            <a:endParaRPr/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F9A-D4D2-A6A9-9C4B-22FC11056A77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VG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wdD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FyaW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ZlY3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629-67D2-A6E0-9C4B-91B558056AC4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D56B6AF-7877-41AF-B67E-BF10FD4C56B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2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000" kern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Calibri" pitchFamily="2" charset="-52"/>
                <a:cs typeface="Calibri" pitchFamily="2" charset="-52"/>
              </a:rPr>
              <a:t>Кафедра электроснабжения и эксплуатации электрооборудования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УСТРОЙСТВО И ТЕХНИЧЕСКОЕ ОБСЛУЖИВАНИЕ ЭЛЕКТРИЧЕСКИХ ПОДСТАНЦИЙ» </a:t>
            </a: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 </a:t>
            </a: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1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ctr"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Назначение.</a:t>
            </a:r>
          </a:p>
          <a:p>
            <a:pPr marL="0" indent="0"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надежного питания. </a:t>
            </a:r>
          </a:p>
          <a:p>
            <a:pPr marL="0" indent="0"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Минимизация простоев потребителей во время перебоев с электроснабжением. </a:t>
            </a:r>
          </a:p>
          <a:p>
            <a:pPr marL="0" indent="0"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Предупреждение выхода из строя ЭО за счет износа или неправильной эксплуатации с помощью ремонта.</a:t>
            </a:r>
          </a:p>
          <a:p>
            <a:pPr marL="0" indent="0"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Улучшение качества проведения работ по ремонту при небольших затратах на финансы, время и труд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Состав проверок при ТО.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1. </a:t>
            </a:r>
            <a:r>
              <a:rPr lang="ru-RU" dirty="0"/>
              <a:t>Периодический визуальный осмотр (</a:t>
            </a:r>
            <a:r>
              <a:rPr lang="ru-RU" dirty="0">
                <a:solidFill>
                  <a:srgbClr val="FF0000"/>
                </a:solidFill>
              </a:rPr>
              <a:t>ВО</a:t>
            </a:r>
            <a:r>
              <a:rPr lang="ru-RU" dirty="0"/>
              <a:t>) ЭО без отключения от сети.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2. </a:t>
            </a:r>
            <a:r>
              <a:rPr lang="ru-RU" dirty="0"/>
              <a:t>Внеочередной ВО после срабатывания защит при отключении тока </a:t>
            </a:r>
            <a:r>
              <a:rPr lang="ru-RU" dirty="0">
                <a:solidFill>
                  <a:srgbClr val="FF0000"/>
                </a:solidFill>
              </a:rPr>
              <a:t>КЗ</a:t>
            </a:r>
            <a:r>
              <a:rPr lang="ru-RU" dirty="0"/>
              <a:t> (короткого замыкания).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3. ВО</a:t>
            </a:r>
            <a:r>
              <a:rPr lang="ru-RU" dirty="0"/>
              <a:t> ячейки закрытого </a:t>
            </a:r>
            <a:r>
              <a:rPr lang="ru-RU" dirty="0">
                <a:solidFill>
                  <a:srgbClr val="FF0000"/>
                </a:solidFill>
              </a:rPr>
              <a:t>РУ</a:t>
            </a:r>
            <a:r>
              <a:rPr lang="ru-RU" dirty="0"/>
              <a:t>, через которые проходил ток </a:t>
            </a:r>
            <a:r>
              <a:rPr lang="ru-RU" dirty="0">
                <a:solidFill>
                  <a:srgbClr val="FF0000"/>
                </a:solidFill>
              </a:rPr>
              <a:t>КЗ</a:t>
            </a:r>
            <a:r>
              <a:rPr lang="ru-RU" dirty="0"/>
              <a:t>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4.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Текущий ремонт </a:t>
            </a:r>
            <a:r>
              <a:rPr lang="ru-RU" dirty="0"/>
              <a:t>(</a:t>
            </a:r>
            <a:r>
              <a:rPr lang="ru-RU" dirty="0">
                <a:solidFill>
                  <a:srgbClr val="FF0000"/>
                </a:solidFill>
              </a:rPr>
              <a:t>ТР</a:t>
            </a:r>
            <a:r>
              <a:rPr lang="ru-RU" dirty="0"/>
              <a:t>) по графику ответственного за электрохозяйство.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3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Во время ТР </a:t>
            </a:r>
            <a:r>
              <a:rPr lang="ru-RU" sz="4400" dirty="0"/>
              <a:t>устраняются обнаруженные при </a:t>
            </a:r>
            <a:r>
              <a:rPr lang="ru-RU" sz="4400" dirty="0">
                <a:solidFill>
                  <a:srgbClr val="FF0000"/>
                </a:solidFill>
              </a:rPr>
              <a:t>ВО</a:t>
            </a:r>
            <a:r>
              <a:rPr lang="ru-RU" sz="4400" dirty="0"/>
              <a:t> неисправности</a:t>
            </a:r>
            <a:r>
              <a:rPr lang="ru-RU" sz="4400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 ТП 10/04кВ</a:t>
            </a:r>
            <a:r>
              <a:rPr lang="ru-RU" sz="4400" dirty="0"/>
              <a:t>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4400" dirty="0">
              <a:solidFill>
                <a:srgbClr val="FF0000"/>
              </a:solidFill>
            </a:endParaRP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ТР</a:t>
            </a:r>
            <a:r>
              <a:rPr lang="ru-RU" sz="4400" dirty="0"/>
              <a:t> производится с соблюдением технических мероприятий на отключенном и выведенным из работы </a:t>
            </a:r>
            <a:r>
              <a:rPr lang="ru-RU" sz="4400" dirty="0">
                <a:solidFill>
                  <a:srgbClr val="FF0000"/>
                </a:solidFill>
              </a:rPr>
              <a:t>ЭО</a:t>
            </a:r>
            <a:r>
              <a:rPr sz="4400" dirty="0"/>
              <a:t>.</a:t>
            </a:r>
          </a:p>
          <a:p>
            <a:pPr marL="107950" indent="0" algn="just">
              <a:spcBef>
                <a:spcPts val="600"/>
              </a:spcBef>
              <a:buNone/>
              <a:defRPr lang="ru-RU"/>
            </a:pPr>
            <a:endParaRPr lang="ru-RU" b="1" dirty="0">
              <a:latin typeface="Times New Roman" pitchFamily="1" charset="-52"/>
              <a:ea typeface="Calibri" pitchFamily="2" charset="-52"/>
              <a:cs typeface="Calibri" pitchFamily="2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itchFamily="1" charset="-52"/>
              </a:rPr>
              <a:t>К ТО относятся аварийно-восстановительные работы</a:t>
            </a:r>
            <a:r>
              <a:rPr lang="ru-RU" sz="4000" b="1" dirty="0">
                <a:latin typeface="Times New Roman" pitchFamily="1" charset="-52"/>
              </a:rPr>
              <a:t>, их объем зависит от тяжести и количества повреждений, появившихся во время аварии ТП 10/04кВ.</a:t>
            </a:r>
          </a:p>
          <a:p>
            <a:pPr marL="107950" indent="0">
              <a:spcBef>
                <a:spcPts val="600"/>
              </a:spcBef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itchFamily="1" charset="-52"/>
              </a:rPr>
              <a:t>ТО включает </a:t>
            </a:r>
            <a:r>
              <a:rPr lang="ru-RU" sz="4000" b="1" dirty="0">
                <a:latin typeface="Times New Roman" pitchFamily="1" charset="-52"/>
              </a:rPr>
              <a:t>надзор за работой ЭО, выполнение регулировок, периодических промывок, очисток и проветриваний помещений ТП.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Нерегламентированные ТО (НТО) </a:t>
            </a:r>
            <a:r>
              <a:rPr lang="ru-RU" sz="4400" dirty="0">
                <a:solidFill>
                  <a:srgbClr val="000000"/>
                </a:solidFill>
              </a:rPr>
              <a:t>- после проведения периодических </a:t>
            </a:r>
            <a:r>
              <a:rPr lang="ru-RU" sz="4400" dirty="0">
                <a:solidFill>
                  <a:srgbClr val="FF0000"/>
                </a:solidFill>
              </a:rPr>
              <a:t>ВО</a:t>
            </a:r>
            <a:r>
              <a:rPr lang="ru-RU" sz="4400" dirty="0">
                <a:solidFill>
                  <a:srgbClr val="000000"/>
                </a:solidFill>
              </a:rPr>
              <a:t>  и диагностики состояния </a:t>
            </a:r>
            <a:r>
              <a:rPr lang="ru-RU" sz="4400" dirty="0">
                <a:solidFill>
                  <a:srgbClr val="FF0000"/>
                </a:solidFill>
              </a:rPr>
              <a:t>ЭО</a:t>
            </a:r>
            <a:r>
              <a:rPr lang="ru-RU" sz="4400" dirty="0">
                <a:solidFill>
                  <a:srgbClr val="000000"/>
                </a:solidFill>
              </a:rPr>
              <a:t>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4400" dirty="0">
              <a:solidFill>
                <a:srgbClr val="000000"/>
              </a:solidFill>
            </a:endParaRP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НТО</a:t>
            </a:r>
            <a:r>
              <a:rPr lang="ru-RU" sz="4400" dirty="0">
                <a:solidFill>
                  <a:srgbClr val="000000"/>
                </a:solidFill>
              </a:rPr>
              <a:t> производят с целью устранения дефектов во время кратковременной остановки </a:t>
            </a:r>
            <a:r>
              <a:rPr lang="ru-RU" sz="4400" dirty="0">
                <a:solidFill>
                  <a:srgbClr val="FF0000"/>
                </a:solidFill>
              </a:rPr>
              <a:t>ЭО </a:t>
            </a:r>
            <a:r>
              <a:rPr lang="ru-RU" sz="4400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трансформаторного пункта 10/04кВ</a:t>
            </a:r>
            <a:r>
              <a:rPr lang="ru-RU" sz="4400" dirty="0">
                <a:solidFill>
                  <a:srgbClr val="FF0000"/>
                </a:solidFill>
              </a:rPr>
              <a:t>.</a:t>
            </a:r>
          </a:p>
          <a:p>
            <a:pPr marL="107950" indent="0" algn="just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1. </a:t>
            </a:r>
            <a:r>
              <a:rPr lang="ru-RU" dirty="0">
                <a:solidFill>
                  <a:srgbClr val="000000"/>
                </a:solidFill>
              </a:rPr>
              <a:t>Проверка состояния ЭО, степени нагрева поверхности и определения нагрева контактных соединений.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2.</a:t>
            </a:r>
            <a:r>
              <a:rPr lang="ru-RU" dirty="0">
                <a:solidFill>
                  <a:srgbClr val="000000"/>
                </a:solidFill>
              </a:rPr>
              <a:t> Контроль наличия утечек трансформаторного масла, состояния заземлений, пропуска газов в газовом реле трансформатора. 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000000"/>
                </a:solidFill>
              </a:rPr>
              <a:t>Все нарушения и сведения о проведенном ТО заносят в </a:t>
            </a:r>
            <a:r>
              <a:rPr lang="ru-RU" dirty="0">
                <a:solidFill>
                  <a:srgbClr val="FF0000"/>
                </a:solidFill>
              </a:rPr>
              <a:t>«Сменный журнал по учету выявленных дефектов и работ ТО». </a:t>
            </a:r>
          </a:p>
          <a:p>
            <a:pPr marL="107950" indent="0" algn="just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9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lvl="1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</a:t>
            </a:r>
          </a:p>
          <a:p>
            <a:pPr marL="107950" lvl="1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Таким образом,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-надежный, проверенный временем и экономически выгодный комплекс мер для продления рабочего ресурса электрооборудования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ЭО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) в период эксплуатации </a:t>
            </a:r>
            <a:r>
              <a:rPr lang="ru-RU" sz="4400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трансформаторного пункта 10/04кВ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marL="107950" indent="0" algn="just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ЭЛЕКТРИЧЕСКИХ ПОДСТАНЦИЙ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4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3.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Техническое обслуживание (ТО) трансформаторного пункта напряжением 10/04кВ.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6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defRPr lang="ru-RU"/>
            </a:pPr>
            <a:endParaRPr lang="ru-RU" sz="48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Знать назначение и состав проверок при ТО трансформаторного пункта напряжением 10/04кВ.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Правила устройства электроустановок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ПУЭ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-  464с. 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технической эксплуатации электроустановок потребителей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ПТЭЭП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</a:t>
            </a:r>
            <a:r>
              <a:rPr lang="ru-RU" sz="400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188с.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0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</a:p>
          <a:p>
            <a:pPr algn="ctr">
              <a:lnSpc>
                <a:spcPct val="110000"/>
              </a:lnSpc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Введение.</a:t>
            </a:r>
          </a:p>
          <a:p>
            <a:pPr marL="0" indent="0" algn="ctr">
              <a:buNone/>
              <a:defRPr lang="ru-RU"/>
            </a:pPr>
            <a:r>
              <a:rPr lang="ru-RU" sz="4800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1. Состав проверок при ТО трансформаторного пункта 10/04кВ.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3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  <a:defRPr lang="ru-RU"/>
            </a:pPr>
            <a:r>
              <a:rPr lang="ru-RU" sz="4000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1. Состав проверок при ТО трансформаторного пункта 10/04кВ.</a:t>
            </a:r>
          </a:p>
          <a:p>
            <a:pPr marL="0" lvl="1" indent="0" algn="l">
              <a:defRPr lang="ru-RU"/>
            </a:pP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-надежный, проверенный временем и экономически выгодный комплекс мер для продления рабочего ресурса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ЭО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во время эксплуатации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ТП 10/0,4кВ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lvl="1">
              <a:defRPr lang="ru-RU"/>
            </a:pP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2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Правильно выполненное по графику ТО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основа безопасной эксплуатации трансформаторного пункта 10/04кВ. 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Выполнение ТО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важное условие по оперативному восстановлению электрической схемы сети в момент аварийной ситуации.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51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7398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408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Presentation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dc:description/>
  <cp:lastModifiedBy>Пользователь</cp:lastModifiedBy>
  <cp:revision>33</cp:revision>
  <dcterms:created xsi:type="dcterms:W3CDTF">2017-09-02T18:29:47Z</dcterms:created>
  <dcterms:modified xsi:type="dcterms:W3CDTF">2020-10-12T16:35:07Z</dcterms:modified>
</cp:coreProperties>
</file>